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MOV" ContentType="video/quicktime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38" r:id="rId4"/>
  </p:sldMasterIdLst>
  <p:notesMasterIdLst>
    <p:notesMasterId r:id="rId38"/>
  </p:notesMasterIdLst>
  <p:handoutMasterIdLst>
    <p:handoutMasterId r:id="rId39"/>
  </p:handoutMasterIdLst>
  <p:sldIdLst>
    <p:sldId id="267" r:id="rId5"/>
    <p:sldId id="268" r:id="rId6"/>
    <p:sldId id="282" r:id="rId7"/>
    <p:sldId id="284" r:id="rId8"/>
    <p:sldId id="306" r:id="rId9"/>
    <p:sldId id="305" r:id="rId10"/>
    <p:sldId id="279" r:id="rId11"/>
    <p:sldId id="281" r:id="rId12"/>
    <p:sldId id="286" r:id="rId13"/>
    <p:sldId id="287" r:id="rId14"/>
    <p:sldId id="272" r:id="rId15"/>
    <p:sldId id="299" r:id="rId16"/>
    <p:sldId id="313" r:id="rId17"/>
    <p:sldId id="309" r:id="rId18"/>
    <p:sldId id="312" r:id="rId19"/>
    <p:sldId id="289" r:id="rId20"/>
    <p:sldId id="293" r:id="rId21"/>
    <p:sldId id="324" r:id="rId22"/>
    <p:sldId id="322" r:id="rId23"/>
    <p:sldId id="315" r:id="rId24"/>
    <p:sldId id="295" r:id="rId25"/>
    <p:sldId id="314" r:id="rId26"/>
    <p:sldId id="311" r:id="rId27"/>
    <p:sldId id="283" r:id="rId28"/>
    <p:sldId id="304" r:id="rId29"/>
    <p:sldId id="277" r:id="rId30"/>
    <p:sldId id="310" r:id="rId31"/>
    <p:sldId id="317" r:id="rId32"/>
    <p:sldId id="319" r:id="rId33"/>
    <p:sldId id="318" r:id="rId34"/>
    <p:sldId id="320" r:id="rId35"/>
    <p:sldId id="321" r:id="rId36"/>
    <p:sldId id="32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63" autoAdjust="0"/>
    <p:restoredTop sz="89024" autoAdjust="0"/>
  </p:normalViewPr>
  <p:slideViewPr>
    <p:cSldViewPr snapToGrid="0">
      <p:cViewPr varScale="1">
        <p:scale>
          <a:sx n="64" d="100"/>
          <a:sy n="64" d="100"/>
        </p:scale>
        <p:origin x="714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6/29/2017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1.jpg>
</file>

<file path=ppt/media/image13.jpg>
</file>

<file path=ppt/media/image14.png>
</file>

<file path=ppt/media/image18.png>
</file>

<file path=ppt/media/image20.jpg>
</file>

<file path=ppt/media/image23.png>
</file>

<file path=ppt/media/image3.jp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6/29/2017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058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/>
              <a:t>Para repor as definições originais do sistema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POWER</a:t>
            </a:r>
          </a:p>
          <a:p>
            <a:pPr lvl="2"/>
            <a:r>
              <a:rPr lang="en-US" sz="1600" dirty="0"/>
              <a:t>ON: transmit image from HDMI sink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MUTE</a:t>
            </a:r>
          </a:p>
          <a:p>
            <a:pPr lvl="2"/>
            <a:r>
              <a:rPr lang="en-US" sz="1600" dirty="0"/>
              <a:t>To mute the system</a:t>
            </a:r>
            <a:endParaRPr lang="pt-PT" dirty="0"/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DESIGN DIAGRAM:</a:t>
            </a:r>
          </a:p>
          <a:p>
            <a:r>
              <a:rPr lang="pt-PT" dirty="0"/>
              <a:t>-&gt; Sound data is sampled to register at pixel clock frequency, because audio clock in much lower than pixel clock;</a:t>
            </a:r>
          </a:p>
          <a:p>
            <a:r>
              <a:rPr lang="pt-PT" dirty="0"/>
              <a:t>-&gt; Pixel clock = 148,5 MHz</a:t>
            </a:r>
          </a:p>
          <a:p>
            <a:r>
              <a:rPr lang="pt-PT" dirty="0"/>
              <a:t>-&gt; Audio Clock = 3,072 MHz</a:t>
            </a:r>
          </a:p>
          <a:p>
            <a:r>
              <a:rPr lang="pt-PT" dirty="0"/>
              <a:t>-&gt; Used 2-shift registers to sync data from different time domains</a:t>
            </a:r>
          </a:p>
          <a:p>
            <a:r>
              <a:rPr lang="pt-PT" dirty="0"/>
              <a:t>-&gt; Multiplexer to select data to transmitt</a:t>
            </a:r>
          </a:p>
          <a:p>
            <a:r>
              <a:rPr lang="pt-PT" dirty="0"/>
              <a:t>-&gt; Mux1: selects image data</a:t>
            </a:r>
          </a:p>
          <a:p>
            <a:r>
              <a:rPr lang="pt-PT" dirty="0"/>
              <a:t>-&gt; Mux2: selects soud data</a:t>
            </a:r>
          </a:p>
          <a:p>
            <a:r>
              <a:rPr lang="pt-PT" dirty="0"/>
              <a:t>-&gt; Data sent to HDMI TX</a:t>
            </a:r>
          </a:p>
          <a:p>
            <a:endParaRPr lang="pt-PT" dirty="0"/>
          </a:p>
          <a:p>
            <a:r>
              <a:rPr lang="pt-PT" dirty="0"/>
              <a:t>TEST SETUP:</a:t>
            </a:r>
          </a:p>
          <a:p>
            <a:r>
              <a:rPr lang="pt-PT" dirty="0"/>
              <a:t>-&gt; conection between HDMI sink device and HDMI receiver board</a:t>
            </a:r>
          </a:p>
          <a:p>
            <a:r>
              <a:rPr lang="pt-PT" dirty="0"/>
              <a:t>-&gt; HDMI receiver connected to FPGA where the design is already implemented</a:t>
            </a:r>
          </a:p>
          <a:p>
            <a:r>
              <a:rPr lang="pt-PT" dirty="0"/>
              <a:t>-&gt; FPGA sends signals to HDMI transmitter board</a:t>
            </a:r>
          </a:p>
          <a:p>
            <a:r>
              <a:rPr lang="pt-PT" dirty="0"/>
              <a:t>-&gt; HDMI source device connected to HDMI transmitter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1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Equivalente à anterior, mas com as características adicionais aqui.</a:t>
            </a:r>
          </a:p>
          <a:p>
            <a:r>
              <a:rPr lang="pt-PT" dirty="0"/>
              <a:t>Cada trama envia: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</a:t>
            </a:r>
            <a:r>
              <a:rPr lang="en-US" sz="1200" dirty="0"/>
              <a:t>Each frame contains </a:t>
            </a:r>
            <a:r>
              <a:rPr lang="en-US" sz="1200" i="1" dirty="0"/>
              <a:t>pixel</a:t>
            </a:r>
            <a:r>
              <a:rPr lang="en-US" sz="1200" dirty="0"/>
              <a:t> value, </a:t>
            </a:r>
            <a:r>
              <a:rPr lang="en-US" sz="1200" i="1" dirty="0" err="1"/>
              <a:t>hsync</a:t>
            </a:r>
            <a:r>
              <a:rPr lang="en-US" sz="1200" dirty="0"/>
              <a:t> value, </a:t>
            </a:r>
            <a:r>
              <a:rPr lang="en-US" sz="1200" i="1" dirty="0" err="1"/>
              <a:t>vsync</a:t>
            </a:r>
            <a:r>
              <a:rPr lang="en-US" sz="1200" dirty="0"/>
              <a:t> value and </a:t>
            </a:r>
            <a:r>
              <a:rPr lang="en-US" sz="1200" i="1" dirty="0"/>
              <a:t>enable</a:t>
            </a:r>
            <a:r>
              <a:rPr lang="en-US" sz="1200" dirty="0"/>
              <a:t>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trama</a:t>
            </a:r>
            <a:r>
              <a:rPr lang="en-US" sz="1200" dirty="0"/>
              <a:t> </a:t>
            </a:r>
            <a:r>
              <a:rPr lang="en-US" sz="1200" dirty="0" err="1"/>
              <a:t>enviada</a:t>
            </a:r>
            <a:r>
              <a:rPr lang="en-US" sz="1200" dirty="0"/>
              <a:t> à </a:t>
            </a:r>
            <a:r>
              <a:rPr lang="en-US" sz="1200" dirty="0" err="1"/>
              <a:t>frequência</a:t>
            </a:r>
            <a:r>
              <a:rPr lang="en-US" sz="1200" dirty="0"/>
              <a:t> da </a:t>
            </a:r>
            <a:r>
              <a:rPr lang="en-US" sz="1200" dirty="0" err="1"/>
              <a:t>imagem</a:t>
            </a:r>
            <a:r>
              <a:rPr lang="en-US" sz="1200" dirty="0"/>
              <a:t> FULL HD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questao</a:t>
            </a:r>
            <a:r>
              <a:rPr lang="en-US" sz="1200" dirty="0"/>
              <a:t> de </a:t>
            </a:r>
            <a:r>
              <a:rPr lang="en-US" sz="1200" dirty="0" err="1"/>
              <a:t>simplificação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Taxa de </a:t>
            </a:r>
            <a:r>
              <a:rPr lang="en-US" sz="1200" dirty="0" err="1"/>
              <a:t>débito</a:t>
            </a:r>
            <a:r>
              <a:rPr lang="en-US" sz="1200" dirty="0"/>
              <a:t> é 5,94 </a:t>
            </a:r>
            <a:r>
              <a:rPr lang="en-US" sz="1200" dirty="0" err="1"/>
              <a:t>Gbit</a:t>
            </a:r>
            <a:r>
              <a:rPr lang="en-US" sz="1200" dirty="0"/>
              <a:t>/s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46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Equivalente à anterior, mas com as características adicionais aqui.</a:t>
            </a:r>
          </a:p>
          <a:p>
            <a:r>
              <a:rPr lang="pt-PT" dirty="0"/>
              <a:t>Cada trama envia: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</a:t>
            </a:r>
            <a:r>
              <a:rPr lang="en-US" sz="1200" dirty="0"/>
              <a:t>Each frame contains </a:t>
            </a:r>
            <a:r>
              <a:rPr lang="en-US" sz="1200" i="1" dirty="0"/>
              <a:t>pixel</a:t>
            </a:r>
            <a:r>
              <a:rPr lang="en-US" sz="1200" dirty="0"/>
              <a:t> value, </a:t>
            </a:r>
            <a:r>
              <a:rPr lang="en-US" sz="1200" i="1" dirty="0" err="1"/>
              <a:t>hsync</a:t>
            </a:r>
            <a:r>
              <a:rPr lang="en-US" sz="1200" dirty="0"/>
              <a:t> value, </a:t>
            </a:r>
            <a:r>
              <a:rPr lang="en-US" sz="1200" i="1" dirty="0" err="1"/>
              <a:t>vsync</a:t>
            </a:r>
            <a:r>
              <a:rPr lang="en-US" sz="1200" dirty="0"/>
              <a:t> value and </a:t>
            </a:r>
            <a:r>
              <a:rPr lang="en-US" sz="1200" i="1" dirty="0"/>
              <a:t>enable</a:t>
            </a:r>
            <a:r>
              <a:rPr lang="en-US" sz="1200" dirty="0"/>
              <a:t>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trama</a:t>
            </a:r>
            <a:r>
              <a:rPr lang="en-US" sz="1200" dirty="0"/>
              <a:t> </a:t>
            </a:r>
            <a:r>
              <a:rPr lang="en-US" sz="1200" dirty="0" err="1"/>
              <a:t>enviada</a:t>
            </a:r>
            <a:r>
              <a:rPr lang="en-US" sz="1200" dirty="0"/>
              <a:t> à </a:t>
            </a:r>
            <a:r>
              <a:rPr lang="en-US" sz="1200" dirty="0" err="1"/>
              <a:t>frequência</a:t>
            </a:r>
            <a:r>
              <a:rPr lang="en-US" sz="1200" dirty="0"/>
              <a:t> da </a:t>
            </a:r>
            <a:r>
              <a:rPr lang="en-US" sz="1200" dirty="0" err="1"/>
              <a:t>imagem</a:t>
            </a:r>
            <a:r>
              <a:rPr lang="en-US" sz="1200" dirty="0"/>
              <a:t> FULL HD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questao</a:t>
            </a:r>
            <a:r>
              <a:rPr lang="en-US" sz="1200" dirty="0"/>
              <a:t> de </a:t>
            </a:r>
            <a:r>
              <a:rPr lang="en-US" sz="1200" dirty="0" err="1"/>
              <a:t>simplificação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Taxa de </a:t>
            </a:r>
            <a:r>
              <a:rPr lang="en-US" sz="1200" dirty="0" err="1"/>
              <a:t>débito</a:t>
            </a:r>
            <a:r>
              <a:rPr lang="en-US" sz="1200" dirty="0"/>
              <a:t> é 5,94 </a:t>
            </a:r>
            <a:r>
              <a:rPr lang="en-US" sz="1200" dirty="0" err="1"/>
              <a:t>Gbit</a:t>
            </a:r>
            <a:r>
              <a:rPr lang="en-US" sz="1200" dirty="0"/>
              <a:t>/s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444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3953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857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O que concluir aqui 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367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-&gt;</a:t>
            </a:r>
            <a:r>
              <a:rPr lang="en-US" baseline="0" dirty="0"/>
              <a:t> o </a:t>
            </a:r>
            <a:r>
              <a:rPr lang="en-US" baseline="0" dirty="0" err="1"/>
              <a:t>erro</a:t>
            </a:r>
            <a:r>
              <a:rPr lang="en-US" baseline="0" dirty="0"/>
              <a:t> </a:t>
            </a:r>
            <a:r>
              <a:rPr lang="en-US" baseline="0" dirty="0" err="1"/>
              <a:t>nao</a:t>
            </a:r>
            <a:r>
              <a:rPr lang="en-US" baseline="0" dirty="0"/>
              <a:t> </a:t>
            </a:r>
            <a:r>
              <a:rPr lang="en-US" baseline="0" dirty="0" err="1"/>
              <a:t>foi</a:t>
            </a:r>
            <a:r>
              <a:rPr lang="en-US" baseline="0" dirty="0"/>
              <a:t> </a:t>
            </a:r>
            <a:r>
              <a:rPr lang="en-US" baseline="0" dirty="0" err="1"/>
              <a:t>inespectavel</a:t>
            </a:r>
            <a:endParaRPr lang="en-US" baseline="0" dirty="0"/>
          </a:p>
          <a:p>
            <a:r>
              <a:rPr lang="en-US" baseline="0" dirty="0"/>
              <a:t>-&gt; </a:t>
            </a:r>
            <a:r>
              <a:rPr lang="en-US" baseline="0" dirty="0" err="1"/>
              <a:t>nao</a:t>
            </a:r>
            <a:r>
              <a:rPr lang="en-US" baseline="0" dirty="0"/>
              <a:t> e da </a:t>
            </a:r>
            <a:r>
              <a:rPr lang="en-US" baseline="0" dirty="0" err="1"/>
              <a:t>parte</a:t>
            </a:r>
            <a:r>
              <a:rPr lang="en-US" baseline="0" dirty="0"/>
              <a:t> da </a:t>
            </a:r>
            <a:r>
              <a:rPr lang="en-US" baseline="0" dirty="0" err="1"/>
              <a:t>transmissao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série</a:t>
            </a:r>
            <a:r>
              <a:rPr lang="en-US" baseline="0" dirty="0"/>
              <a:t> mas sim do </a:t>
            </a:r>
            <a:r>
              <a:rPr lang="en-US" baseline="0" dirty="0" err="1"/>
              <a:t>sincronismo</a:t>
            </a:r>
            <a:r>
              <a:rPr lang="en-US" baseline="0" dirty="0"/>
              <a:t> antes da </a:t>
            </a:r>
            <a:r>
              <a:rPr lang="en-US" baseline="0" dirty="0" err="1"/>
              <a:t>transmissao</a:t>
            </a:r>
            <a:r>
              <a:rPr lang="en-US" baseline="0" dirty="0"/>
              <a:t> para o GTX</a:t>
            </a:r>
          </a:p>
          <a:p>
            <a:r>
              <a:rPr lang="en-US" baseline="0" dirty="0"/>
              <a:t>-&gt; </a:t>
            </a:r>
            <a:r>
              <a:rPr lang="en-US" baseline="0" dirty="0" err="1"/>
              <a:t>foi</a:t>
            </a:r>
            <a:r>
              <a:rPr lang="en-US" baseline="0" dirty="0"/>
              <a:t> </a:t>
            </a:r>
            <a:r>
              <a:rPr lang="en-US" baseline="0" dirty="0" err="1"/>
              <a:t>tomada</a:t>
            </a:r>
            <a:r>
              <a:rPr lang="en-US" baseline="0" dirty="0"/>
              <a:t> </a:t>
            </a:r>
            <a:r>
              <a:rPr lang="en-US" baseline="0" dirty="0" err="1"/>
              <a:t>esta</a:t>
            </a:r>
            <a:r>
              <a:rPr lang="en-US" baseline="0" dirty="0"/>
              <a:t> </a:t>
            </a:r>
            <a:r>
              <a:rPr lang="en-US" baseline="0" dirty="0" err="1"/>
              <a:t>decisão</a:t>
            </a:r>
            <a:r>
              <a:rPr lang="en-US" baseline="0" dirty="0"/>
              <a:t> </a:t>
            </a:r>
            <a:r>
              <a:rPr lang="en-US" baseline="0" dirty="0" err="1"/>
              <a:t>pq</a:t>
            </a:r>
            <a:r>
              <a:rPr lang="en-US" baseline="0" dirty="0"/>
              <a:t> </a:t>
            </a:r>
            <a:r>
              <a:rPr lang="en-US" baseline="0" dirty="0" err="1"/>
              <a:t>tinhamos</a:t>
            </a:r>
            <a:r>
              <a:rPr lang="en-US" baseline="0" dirty="0"/>
              <a:t> de </a:t>
            </a:r>
            <a:r>
              <a:rPr lang="en-US" baseline="0" dirty="0" err="1"/>
              <a:t>por</a:t>
            </a:r>
            <a:r>
              <a:rPr lang="en-US" baseline="0" dirty="0"/>
              <a:t> o </a:t>
            </a:r>
            <a:r>
              <a:rPr lang="en-US" baseline="0" dirty="0" err="1"/>
              <a:t>gtx</a:t>
            </a:r>
            <a:r>
              <a:rPr lang="en-US" baseline="0" dirty="0"/>
              <a:t> a </a:t>
            </a:r>
            <a:r>
              <a:rPr lang="en-US" baseline="0" dirty="0" err="1"/>
              <a:t>funcionar</a:t>
            </a:r>
            <a:endParaRPr lang="en-US" baseline="0" dirty="0"/>
          </a:p>
          <a:p>
            <a:r>
              <a:rPr lang="en-US" baseline="0" dirty="0"/>
              <a:t>-&gt; a </a:t>
            </a:r>
            <a:r>
              <a:rPr lang="en-US" baseline="0" dirty="0" err="1"/>
              <a:t>comunicação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série</a:t>
            </a:r>
            <a:r>
              <a:rPr lang="en-US" baseline="0" dirty="0"/>
              <a:t> </a:t>
            </a:r>
            <a:r>
              <a:rPr lang="en-US" baseline="0" dirty="0" err="1"/>
              <a:t>esta</a:t>
            </a:r>
            <a:r>
              <a:rPr lang="en-US" baseline="0" dirty="0"/>
              <a:t> a </a:t>
            </a:r>
            <a:r>
              <a:rPr lang="en-US" baseline="0" dirty="0" err="1"/>
              <a:t>ser</a:t>
            </a:r>
            <a:r>
              <a:rPr lang="en-US" baseline="0" dirty="0"/>
              <a:t> </a:t>
            </a:r>
            <a:r>
              <a:rPr lang="en-US" baseline="0" dirty="0" err="1"/>
              <a:t>feita</a:t>
            </a:r>
            <a:endParaRPr lang="en-US" baseline="0" dirty="0"/>
          </a:p>
          <a:p>
            <a:r>
              <a:rPr lang="en-US" baseline="0" dirty="0"/>
              <a:t>-&gt; </a:t>
            </a:r>
            <a:r>
              <a:rPr lang="en-US" baseline="0" dirty="0" err="1"/>
              <a:t>sincronismo</a:t>
            </a:r>
            <a:r>
              <a:rPr lang="en-US" baseline="0" dirty="0"/>
              <a:t> </a:t>
            </a:r>
            <a:r>
              <a:rPr lang="en-US" baseline="0" dirty="0" err="1"/>
              <a:t>passa</a:t>
            </a:r>
            <a:r>
              <a:rPr lang="en-US" baseline="0" dirty="0"/>
              <a:t> a </a:t>
            </a:r>
            <a:r>
              <a:rPr lang="en-US" baseline="0" dirty="0" err="1"/>
              <a:t>ser</a:t>
            </a:r>
            <a:r>
              <a:rPr lang="en-US" baseline="0" dirty="0"/>
              <a:t> </a:t>
            </a:r>
            <a:r>
              <a:rPr lang="en-US" baseline="0" dirty="0" err="1"/>
              <a:t>responsabilidade</a:t>
            </a:r>
            <a:r>
              <a:rPr lang="en-US" baseline="0" dirty="0"/>
              <a:t> da </a:t>
            </a:r>
            <a:r>
              <a:rPr lang="en-US" baseline="0" dirty="0" err="1"/>
              <a:t>parte</a:t>
            </a:r>
            <a:r>
              <a:rPr lang="en-US" baseline="0" dirty="0"/>
              <a:t> do </a:t>
            </a:r>
            <a:r>
              <a:rPr lang="en-US" baseline="0" dirty="0" err="1"/>
              <a:t>recetor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643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Concluir</a:t>
            </a:r>
            <a:r>
              <a:rPr lang="pt-PT" baseline="0" dirty="0"/>
              <a:t> que há possibilidade de incluir mais coisas</a:t>
            </a:r>
          </a:p>
          <a:p>
            <a:r>
              <a:rPr lang="pt-PT" baseline="0" dirty="0"/>
              <a:t>-&gt; Relativamente há fpga q se usa não há problemas e ainda há mto espaço para se implementar outras coisas</a:t>
            </a:r>
          </a:p>
          <a:p>
            <a:r>
              <a:rPr lang="pt-PT" baseline="0" dirty="0"/>
              <a:t>-&gt; Caso se pretenda implemetar as arquiteturas noutra FPGA com menos recursos então é necessário ter em atençao os valores absolutos 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3757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143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923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Necessidade de ligações de alta velocidade</a:t>
            </a:r>
          </a:p>
          <a:p>
            <a:r>
              <a:rPr lang="pt-PT" dirty="0">
                <a:sym typeface="Wingdings" panose="05000000000000000000" pitchFamily="2" charset="2"/>
              </a:rPr>
              <a:t> Contextualizar o </a:t>
            </a:r>
            <a:r>
              <a:rPr lang="pt-PT" dirty="0" err="1">
                <a:sym typeface="Wingdings" panose="05000000000000000000" pitchFamily="2" charset="2"/>
              </a:rPr>
              <a:t>iBrow</a:t>
            </a:r>
            <a:endParaRPr lang="pt-PT" dirty="0"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8329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071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/>
              <a:t>FPGA VC7203: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“Field-Programmable gate array”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Programmable device to develop and implement design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FMC connectors</a:t>
            </a:r>
            <a:r>
              <a:rPr lang="en-US" dirty="0"/>
              <a:t>: transmit parallel data with a data rate up to 2 Gb/s (per channel)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GTX transceivers </a:t>
            </a:r>
            <a:r>
              <a:rPr lang="en-US" dirty="0"/>
              <a:t>: transmit serial data up to 12,5 Gb/s que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serializar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e </a:t>
            </a:r>
            <a:r>
              <a:rPr lang="en-US" dirty="0" err="1"/>
              <a:t>deserializa-los</a:t>
            </a:r>
            <a:endParaRPr lang="en-US" dirty="0"/>
          </a:p>
          <a:p>
            <a:r>
              <a:rPr lang="en-US" b="1" dirty="0"/>
              <a:t>TB-FMCH-HDMI2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Receiver (image above) and Transmitter (Image below)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R</a:t>
            </a:r>
            <a:r>
              <a:rPr lang="en-US" dirty="0"/>
              <a:t>eceive and transmit data from sink and source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Integrated FPGA with 3 different configurations available (SPARTAN 6-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XC6SLX45 - 3FGG484C)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Connection to VC7203 FPGA through FMC connectors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67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dirty="0"/>
              <a:t>Obter uma comunicação em série entre dois dispositivos HDMI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em paralelo provenientes da placa RX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capaz de enviar os dados para o módulo GT – TX devidamente encapsulado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provenientes do módulo GT – RX e reorganizando-os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transmissora dos dados previamente organizados para a placa HDMI TX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2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8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Criar e desenvolver diferentes aquiteturas de forma a obter uma comunicação direta entre as duas placas HDMI. </a:t>
            </a:r>
          </a:p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dirty="0"/>
              <a:t>Estas mesmas configurações devem vir facilita</a:t>
            </a:r>
            <a:r>
              <a:rPr lang="pt-PT" baseline="0" dirty="0"/>
              <a:t>r a segunda fase do projeto quando se pretende transmitir dados em série.</a:t>
            </a:r>
          </a:p>
          <a:p>
            <a:pPr lvl="1" algn="just">
              <a:lnSpc>
                <a:spcPct val="200000"/>
              </a:lnSpc>
            </a:pPr>
            <a:endParaRPr lang="pt-PT" baseline="0" dirty="0"/>
          </a:p>
          <a:p>
            <a:pPr lvl="1" algn="just">
              <a:lnSpc>
                <a:spcPct val="200000"/>
              </a:lnSpc>
            </a:pPr>
            <a:r>
              <a:rPr lang="pt-PT" baseline="0" dirty="0"/>
              <a:t>EXPLICAR DIAGRAMA</a:t>
            </a:r>
            <a:endParaRPr lang="pt-PT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873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b="1" dirty="0"/>
              <a:t>2ª etapa</a:t>
            </a:r>
            <a:r>
              <a:rPr lang="pt-PT" dirty="0"/>
              <a:t>: Criar e desenvolver uma arquitetura capaz de encapsular os dados em paralelo e enviá-los para o módulo GTX, bem como o processo inverso. </a:t>
            </a:r>
          </a:p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u="sng" dirty="0"/>
          </a:p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u="none" dirty="0"/>
              <a:t>EXPLICAR</a:t>
            </a:r>
            <a:r>
              <a:rPr lang="pt-PT" u="none" baseline="0" dirty="0"/>
              <a:t> BREVEMENTE O DIAGRAMA</a:t>
            </a:r>
            <a:endParaRPr lang="pt-PT" u="none" dirty="0"/>
          </a:p>
          <a:p>
            <a:pPr lvl="1" algn="just">
              <a:lnSpc>
                <a:spcPct val="200000"/>
              </a:lnSpc>
            </a:pPr>
            <a:endParaRPr lang="pt-PT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06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Placas</a:t>
            </a:r>
            <a:r>
              <a:rPr lang="en-US" sz="1200" dirty="0"/>
              <a:t> HDMI TX </a:t>
            </a:r>
            <a:r>
              <a:rPr lang="en-US" sz="1200" dirty="0" err="1"/>
              <a:t>encontra</a:t>
            </a:r>
            <a:r>
              <a:rPr lang="en-US" sz="1200" dirty="0"/>
              <a:t>-se </a:t>
            </a:r>
            <a:r>
              <a:rPr lang="en-US" sz="1200" dirty="0" err="1"/>
              <a:t>configurada</a:t>
            </a:r>
            <a:r>
              <a:rPr lang="en-US" sz="1200" dirty="0"/>
              <a:t>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omissão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Geração</a:t>
            </a:r>
            <a:r>
              <a:rPr lang="en-US" sz="1200" dirty="0"/>
              <a:t> de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barra</a:t>
            </a:r>
            <a:r>
              <a:rPr lang="en-US" sz="1200" dirty="0"/>
              <a:t> de cores </a:t>
            </a:r>
            <a:r>
              <a:rPr lang="en-US" sz="1200" dirty="0" err="1"/>
              <a:t>na</a:t>
            </a:r>
            <a:r>
              <a:rPr lang="en-US" sz="1200" dirty="0"/>
              <a:t> FPGA: </a:t>
            </a:r>
          </a:p>
          <a:p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foi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desenvolvida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arquitetura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em</a:t>
            </a:r>
            <a:r>
              <a:rPr lang="en-US" dirty="0">
                <a:sym typeface="Wingdings" panose="05000000000000000000" pitchFamily="2" charset="2"/>
              </a:rPr>
              <a:t> FPGA que </a:t>
            </a:r>
            <a:r>
              <a:rPr lang="en-US" dirty="0" err="1">
                <a:sym typeface="Wingdings" panose="05000000000000000000" pitchFamily="2" charset="2"/>
              </a:rPr>
              <a:t>gera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barra</a:t>
            </a:r>
            <a:r>
              <a:rPr lang="en-US" dirty="0">
                <a:sym typeface="Wingdings" panose="05000000000000000000" pitchFamily="2" charset="2"/>
              </a:rPr>
              <a:t> de cores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Placa HDMI TX recebe: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pt-PT" sz="1200" dirty="0"/>
              <a:t>Dados referentes à imagem, que chega no formato RGB, entre eles: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		</a:t>
            </a:r>
            <a:r>
              <a:rPr lang="pt-PT" sz="1200" dirty="0">
                <a:sym typeface="Wingdings" panose="05000000000000000000" pitchFamily="2" charset="2"/>
              </a:rPr>
              <a:t>Valor do pixel</a:t>
            </a:r>
          </a:p>
          <a:p>
            <a:pPr lvl="2"/>
            <a:r>
              <a:rPr lang="pt-PT" sz="1600" dirty="0"/>
              <a:t>	</a:t>
            </a:r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	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	</a:t>
            </a:r>
            <a:r>
              <a:rPr lang="pt-PT" sz="1600" dirty="0"/>
              <a:t>Sinal de relógio (148,5 MHz for FULL HD resolution)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>
              <a:sym typeface="Wingdings" panose="05000000000000000000" pitchFamily="2" charset="2"/>
            </a:endParaRP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repor as definições originais do sistema</a:t>
            </a:r>
          </a:p>
          <a:p>
            <a:pPr lvl="1"/>
            <a:r>
              <a:rPr lang="pt-PT" sz="2000" dirty="0"/>
              <a:t>Botão de start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inicializar a transmissão de dados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780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000" dirty="0" err="1"/>
              <a:t>Placa</a:t>
            </a:r>
            <a:r>
              <a:rPr lang="en-US" sz="2000" dirty="0"/>
              <a:t> HDMI RX </a:t>
            </a:r>
            <a:r>
              <a:rPr lang="en-US" sz="2000" dirty="0" err="1"/>
              <a:t>transmite</a:t>
            </a:r>
            <a:r>
              <a:rPr lang="en-US" sz="2000" dirty="0"/>
              <a:t>: 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159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4A4C1-F8AF-4949-A834-D16018449E95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8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F514-D432-F548-B4EC-53872A2D3FB1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57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0218-E02B-734B-9DD7-D62AC0E96AAB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8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16EC7-7D35-CF45-B0A0-6B17279625E2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47DCF-563E-934C-AD39-AB9DDE920F64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87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33A89-68AE-0C41-B832-BC331C3395C6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C6A0D-AC36-D04C-B58A-7CAE7C67366D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5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D004-6B6F-F54F-889E-CD1AE3032DAD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5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89273-1BD6-9442-9EC3-52990F21EB1C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7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C143ED7-1E25-6C49-B459-4669DDB1E0DE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AC095-EF41-1344-8163-FE75A8120EC2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8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281FFC3-9CDB-6E46-86D1-673567AEC867}" type="datetime1">
              <a:rPr lang="en-US" smtClean="0"/>
              <a:t>6/29/2017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92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6.emf"/><Relationship Id="rId4" Type="http://schemas.openxmlformats.org/officeDocument/2006/relationships/oleObject" Target="../embeddings/oleObject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pPr lvl="0" algn="ctr" defTabSz="914400" eaLnBrk="0" fontAlgn="base" hangingPunct="0">
              <a:spcAft>
                <a:spcPct val="0"/>
              </a:spcAft>
            </a:pPr>
            <a:r>
              <a:rPr lang="pt-PT" altLang="pt-PT" sz="4400" dirty="0">
                <a:solidFill>
                  <a:schemeClr val="accent2"/>
                </a:solidFill>
                <a:latin typeface="inherit"/>
              </a:rPr>
              <a:t>Implementação em FPGA de um conversor HDMI para transmissão em série de alta velocidade</a:t>
            </a:r>
            <a:br>
              <a:rPr lang="pt-PT" altLang="pt-PT" sz="3200" dirty="0">
                <a:solidFill>
                  <a:schemeClr val="accent2"/>
                </a:solidFill>
                <a:latin typeface="inherit"/>
              </a:rPr>
            </a:br>
            <a:br>
              <a:rPr lang="pt-PT" altLang="pt-PT" sz="3200" dirty="0">
                <a:solidFill>
                  <a:schemeClr val="accent2"/>
                </a:solidFill>
                <a:latin typeface="inherit"/>
              </a:rPr>
            </a:br>
            <a:r>
              <a:rPr lang="pt-PT" altLang="pt-PT" sz="2400" b="1" dirty="0">
                <a:solidFill>
                  <a:schemeClr val="tx1"/>
                </a:solidFill>
                <a:latin typeface="inherit"/>
              </a:rPr>
              <a:t>Ana Marisa Oliveira Barbosa</a:t>
            </a:r>
            <a:br>
              <a:rPr lang="pt-PT" altLang="pt-PT" sz="2400" dirty="0">
                <a:solidFill>
                  <a:schemeClr val="tx1"/>
                </a:solidFill>
                <a:latin typeface="inherit"/>
              </a:rPr>
            </a:b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Orientador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João Paulo de Castro Canas Ferreira</a:t>
            </a: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Co-orientador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Henrique Manuel de Castro Faria Salgado</a:t>
            </a: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Supervisor Externo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Luís Manuel de Sousa Pessoa</a:t>
            </a:r>
            <a:endParaRPr lang="pt-PT" altLang="pt-PT" sz="4400" i="1" dirty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744457"/>
          </a:xfrm>
        </p:spPr>
        <p:txBody>
          <a:bodyPr>
            <a:normAutofit/>
          </a:bodyPr>
          <a:lstStyle/>
          <a:p>
            <a:r>
              <a:rPr lang="en-US" dirty="0"/>
              <a:t>FACULDADE DE ENGENHARIA DA UNIVERSIDADE DO PORTO</a:t>
            </a:r>
          </a:p>
          <a:p>
            <a:pPr algn="ctr"/>
            <a:r>
              <a:rPr lang="en-US" b="1" cap="none" dirty="0"/>
              <a:t>6 de </a:t>
            </a:r>
            <a:r>
              <a:rPr lang="en-US" b="1" cap="none" dirty="0" err="1"/>
              <a:t>julho</a:t>
            </a:r>
            <a:r>
              <a:rPr lang="en-US" b="1" cap="none" dirty="0"/>
              <a:t> de 2017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5" r="6694" b="11873"/>
          <a:stretch/>
        </p:blipFill>
        <p:spPr>
          <a:xfrm>
            <a:off x="8032830" y="5407805"/>
            <a:ext cx="3122850" cy="6609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5225469"/>
            <a:ext cx="2255488" cy="84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2ª Etapa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017" y="1869736"/>
            <a:ext cx="5205663" cy="4195455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DCD8F4F9-BDCC-41AB-81E3-FE0417DFF10F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97280" y="2527622"/>
            <a:ext cx="4801063" cy="3220644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lvl="2"/>
            <a:r>
              <a:rPr lang="pt-PT" sz="2000" dirty="0"/>
              <a:t>Familiarização com o módulo GTX</a:t>
            </a:r>
          </a:p>
          <a:p>
            <a:pPr lvl="2"/>
            <a:r>
              <a:rPr lang="pt-PT" sz="2000" dirty="0"/>
              <a:t>Desenvolver arquiteturas capazes de enviar e receber dados para/de GTX corretamente</a:t>
            </a:r>
          </a:p>
          <a:p>
            <a:pPr lvl="2"/>
            <a:r>
              <a:rPr lang="pt-PT" sz="2000" dirty="0"/>
              <a:t>Obter comunicação de dados em série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10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Desenvolvimento e Resultados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75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1 – Arquitetura A</a:t>
            </a:r>
            <a:br>
              <a:rPr lang="pt-PT" dirty="0"/>
            </a:br>
            <a:r>
              <a:rPr lang="pt-PT" sz="2800" dirty="0"/>
              <a:t>Transmissão de uma imagem gerada na FPGA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DCD8F4F9-BDCC-41AB-81E3-FE0417DFF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535621"/>
            <a:ext cx="4937760" cy="2009479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FPGA: </a:t>
            </a:r>
          </a:p>
          <a:p>
            <a:pPr lvl="2"/>
            <a:r>
              <a:rPr lang="pt-PT" sz="1600" dirty="0"/>
              <a:t>1920x1080 píxeis (atualização vertical = 60 Hz)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Interruptor </a:t>
            </a:r>
            <a:r>
              <a:rPr lang="pt-PT" sz="2000" i="1" dirty="0" err="1"/>
              <a:t>start</a:t>
            </a:r>
            <a:endParaRPr lang="pt-PT" sz="2000" i="1" dirty="0"/>
          </a:p>
        </p:txBody>
      </p:sp>
      <p:pic>
        <p:nvPicPr>
          <p:cNvPr id="15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967" y="2064937"/>
            <a:ext cx="6277000" cy="3312378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64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1 – Arquitetura A</a:t>
            </a:r>
            <a:br>
              <a:rPr lang="pt-PT" dirty="0"/>
            </a:br>
            <a:r>
              <a:rPr lang="pt-PT" sz="2800" dirty="0"/>
              <a:t>Transmissão de uma imagem gerada na FPGA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r="27994" b="9829"/>
          <a:stretch/>
        </p:blipFill>
        <p:spPr>
          <a:xfrm>
            <a:off x="1097280" y="1737360"/>
            <a:ext cx="5014069" cy="43610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12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456359" y="2575078"/>
            <a:ext cx="4699321" cy="3046988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Comunicação entre a FPGA e a placa HDMI TX bem sucedida.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Arquitetura de geração de barra de cores validada.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Passo intermédio que visa alcançar o objetivo final proposto na primeira etapa do projeto concluido. </a:t>
            </a:r>
          </a:p>
        </p:txBody>
      </p:sp>
    </p:spTree>
    <p:extLst>
      <p:ext uri="{BB962C8B-B14F-4D97-AF65-F5344CB8AC3E}">
        <p14:creationId xmlns:p14="http://schemas.microsoft.com/office/powerpoint/2010/main" val="137763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Etapa</a:t>
            </a:r>
            <a:r>
              <a:rPr lang="en-US" dirty="0"/>
              <a:t> 1 – </a:t>
            </a:r>
            <a:r>
              <a:rPr lang="pt-PT" dirty="0"/>
              <a:t>Arquitetura B</a:t>
            </a:r>
            <a:br>
              <a:rPr lang="en-US" dirty="0"/>
            </a:br>
            <a:r>
              <a:rPr lang="pt-PT" sz="2800" dirty="0"/>
              <a:t>Transmissão de imagem entre dispositivos HDMI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376D6ED-2164-46E5-B1D5-011AB664A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904" y="2414564"/>
            <a:ext cx="5659120" cy="3638996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Geração de uma barra de cores na FPGA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Interruptor </a:t>
            </a:r>
            <a:r>
              <a:rPr lang="pt-PT" sz="2000" i="1" dirty="0"/>
              <a:t>start</a:t>
            </a:r>
          </a:p>
          <a:p>
            <a:pPr lvl="2"/>
            <a:r>
              <a:rPr lang="pt-PT" sz="1600" i="1" dirty="0"/>
              <a:t>ON</a:t>
            </a:r>
            <a:r>
              <a:rPr lang="pt-PT" sz="1600" dirty="0"/>
              <a:t>: Transmite a barra de cores</a:t>
            </a:r>
          </a:p>
          <a:p>
            <a:pPr lvl="2"/>
            <a:r>
              <a:rPr lang="pt-PT" sz="1600" i="1" dirty="0"/>
              <a:t>OFF</a:t>
            </a:r>
            <a:r>
              <a:rPr lang="pt-PT" sz="1600" dirty="0"/>
              <a:t>: Transmite dados provenientes da placa RX</a:t>
            </a:r>
          </a:p>
          <a:p>
            <a:pPr lvl="2"/>
            <a:endParaRPr lang="en-US" sz="1600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488" y="2414564"/>
            <a:ext cx="6450169" cy="316941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Etapa</a:t>
            </a:r>
            <a:r>
              <a:rPr lang="en-US" dirty="0"/>
              <a:t> 1 – </a:t>
            </a:r>
            <a:r>
              <a:rPr lang="pt-PT" dirty="0"/>
              <a:t>Arquitetura B</a:t>
            </a:r>
            <a:br>
              <a:rPr lang="en-US" dirty="0"/>
            </a:br>
            <a:r>
              <a:rPr lang="pt-PT" sz="3100" dirty="0"/>
              <a:t>Transmissão de imagem entre dispositivos HDMI</a:t>
            </a:r>
            <a:endParaRPr lang="en-US" sz="31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EF481A-39AE-4269-B861-E7A5FFC57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4" t="8937" r="18169" b="4932"/>
          <a:stretch/>
        </p:blipFill>
        <p:spPr>
          <a:xfrm>
            <a:off x="918157" y="1991423"/>
            <a:ext cx="5541176" cy="40851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/>
          <p:cNvSpPr txBox="1"/>
          <p:nvPr/>
        </p:nvSpPr>
        <p:spPr>
          <a:xfrm>
            <a:off x="6459333" y="3129076"/>
            <a:ext cx="4888980" cy="1200329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PT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 final alcançado:</a:t>
            </a: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Obteve-se uma ligação entre dispositivos HDMI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4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 – Arquitetura C</a:t>
            </a:r>
            <a:br>
              <a:rPr lang="pt-PT" dirty="0"/>
            </a:br>
            <a:r>
              <a:rPr lang="pt-PT" sz="3100" dirty="0"/>
              <a:t>Transmissão de imagem e som entre dispositivos HDMI</a:t>
            </a:r>
          </a:p>
        </p:txBody>
      </p:sp>
      <p:pic>
        <p:nvPicPr>
          <p:cNvPr id="13" name="IMG_6431">
            <a:hlinkClick r:id="" action="ppaction://media"/>
            <a:extLst>
              <a:ext uri="{FF2B5EF4-FFF2-40B4-BE49-F238E27FC236}">
                <a16:creationId xmlns:a16="http://schemas.microsoft.com/office/drawing/2014/main" id="{55939A09-A278-402F-934C-410869E3F94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7481" y="2133600"/>
            <a:ext cx="6294311" cy="3540676"/>
          </a:xfr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88470A03-004D-4A10-9CDB-F35411451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1877060"/>
            <a:ext cx="4883972" cy="4345940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POWER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MUTE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4899561"/>
            <a:ext cx="3993266" cy="1323439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PT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 o objetivo final desta primeira etapa já concluído</a:t>
            </a:r>
            <a:r>
              <a:rPr lang="pt-PT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foi possível adicionar uma nova característica à mesma: suporte de som.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5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746" y="2129470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</a:t>
            </a:r>
          </a:p>
          <a:p>
            <a:pPr lvl="1"/>
            <a:r>
              <a:rPr lang="pt-PT" sz="2000" b="1" dirty="0"/>
              <a:t>Tramas de 40 bits enviadas à cadência de 148,5 MHz para o módulo GTX</a:t>
            </a:r>
          </a:p>
          <a:p>
            <a:pPr lvl="1"/>
            <a:r>
              <a:rPr lang="pt-PT" sz="2000" dirty="0"/>
              <a:t>Taxa de débito = 5,94 </a:t>
            </a:r>
            <a:r>
              <a:rPr lang="pt-PT" sz="2000" dirty="0" err="1"/>
              <a:t>Gbit</a:t>
            </a:r>
            <a:r>
              <a:rPr lang="pt-PT" sz="2000" dirty="0"/>
              <a:t>/s</a:t>
            </a:r>
          </a:p>
          <a:p>
            <a:pPr lvl="1"/>
            <a:r>
              <a:rPr lang="pt-PT" sz="2000" dirty="0"/>
              <a:t>Tramas de 40 bits recebidas à cadência de 148,5 MHz para do módulo GTX</a:t>
            </a:r>
          </a:p>
          <a:p>
            <a:pPr lvl="1"/>
            <a:r>
              <a:rPr lang="pt-PT" sz="2000" b="1" dirty="0"/>
              <a:t>Tramas devidamente alinhadas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506" y="2055544"/>
            <a:ext cx="6108710" cy="3504093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27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Content Placeholder 3">
            <a:extLst/>
          </p:cNvPr>
          <p:cNvSpPr>
            <a:spLocks noGrp="1"/>
          </p:cNvSpPr>
          <p:nvPr>
            <p:ph sz="half" idx="2"/>
          </p:nvPr>
        </p:nvSpPr>
        <p:spPr>
          <a:xfrm>
            <a:off x="1097278" y="1830458"/>
            <a:ext cx="3355531" cy="478466"/>
          </a:xfrm>
        </p:spPr>
        <p:txBody>
          <a:bodyPr>
            <a:noAutofit/>
          </a:bodyPr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2400" b="1" dirty="0"/>
              <a:t>Envio das tramas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3089015"/>
              </p:ext>
            </p:extLst>
          </p:nvPr>
        </p:nvGraphicFramePr>
        <p:xfrm>
          <a:off x="2162231" y="4374025"/>
          <a:ext cx="8128000" cy="158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Acrobat Document" r:id="rId4" imgW="13077760" imgH="2552340" progId="AcroExch.Document.DC">
                  <p:embed/>
                </p:oleObj>
              </mc:Choice>
              <mc:Fallback>
                <p:oleObj name="Acrobat Document" r:id="rId4" imgW="13077760" imgH="255234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62231" y="4374025"/>
                        <a:ext cx="8128000" cy="158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3">
            <a:extLst/>
          </p:cNvPr>
          <p:cNvSpPr>
            <a:spLocks noGrp="1"/>
          </p:cNvSpPr>
          <p:nvPr>
            <p:ph sz="half" idx="2"/>
          </p:nvPr>
        </p:nvSpPr>
        <p:spPr>
          <a:xfrm>
            <a:off x="918511" y="2402022"/>
            <a:ext cx="10615439" cy="3748351"/>
          </a:xfrm>
        </p:spPr>
        <p:txBody>
          <a:bodyPr>
            <a:noAutofit/>
          </a:bodyPr>
          <a:lstStyle/>
          <a:p>
            <a:pPr lvl="1"/>
            <a:r>
              <a:rPr lang="pt-PT" sz="2000" b="1" dirty="0"/>
              <a:t>Momentos de transmissão nula:</a:t>
            </a:r>
          </a:p>
          <a:p>
            <a:pPr lvl="2"/>
            <a:r>
              <a:rPr lang="pt-PT" sz="1600" dirty="0"/>
              <a:t>Sinais de controlo da imagem igual a 0</a:t>
            </a:r>
          </a:p>
          <a:p>
            <a:pPr lvl="1"/>
            <a:r>
              <a:rPr lang="pt-PT" sz="2000" b="1" dirty="0"/>
              <a:t>Momentos de transmissão não nula:</a:t>
            </a:r>
            <a:endParaRPr lang="pt-PT" sz="1600" b="1" dirty="0"/>
          </a:p>
        </p:txBody>
      </p:sp>
    </p:spTree>
    <p:extLst>
      <p:ext uri="{BB962C8B-B14F-4D97-AF65-F5344CB8AC3E}">
        <p14:creationId xmlns:p14="http://schemas.microsoft.com/office/powerpoint/2010/main" val="347644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512" y="1830458"/>
            <a:ext cx="6549971" cy="4212941"/>
          </a:xfrm>
          <a:prstGeom prst="rect">
            <a:avLst/>
          </a:prstGeo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67" y="2975142"/>
            <a:ext cx="3662250" cy="2673786"/>
          </a:xfrm>
        </p:spPr>
        <p:txBody>
          <a:bodyPr>
            <a:noAutofit/>
          </a:bodyPr>
          <a:lstStyle/>
          <a:p>
            <a:pPr lvl="1" algn="just"/>
            <a:r>
              <a:rPr lang="pt-PT" sz="2000" dirty="0"/>
              <a:t>As tramas provenientes do recetor vêm idealemte alinhadas de acordo com os limites da imagem. </a:t>
            </a:r>
          </a:p>
          <a:p>
            <a:pPr lvl="1" algn="just"/>
            <a:r>
              <a:rPr lang="pt-PT" sz="2000" dirty="0"/>
              <a:t>Quando a palavra recebida não está alinhada de acordo com estes limites, a porta de alinhamento manual é ativada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78" y="1830458"/>
            <a:ext cx="3355531" cy="478466"/>
          </a:xfrm>
        </p:spPr>
        <p:txBody>
          <a:bodyPr>
            <a:noAutofit/>
          </a:bodyPr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2400" b="1" dirty="0"/>
              <a:t>Alinhamento tramas</a:t>
            </a:r>
          </a:p>
        </p:txBody>
      </p:sp>
    </p:spTree>
    <p:extLst>
      <p:ext uri="{BB962C8B-B14F-4D97-AF65-F5344CB8AC3E}">
        <p14:creationId xmlns:p14="http://schemas.microsoft.com/office/powerpoint/2010/main" val="155293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Conteúdo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Introdução </a:t>
            </a:r>
          </a:p>
          <a:p>
            <a:r>
              <a:rPr lang="pt-PT" dirty="0"/>
              <a:t>Objetivos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r>
              <a:rPr lang="pt-PT" dirty="0"/>
              <a:t>Conceção, Desenvolvimento e Resultados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pPr lvl="1"/>
            <a:r>
              <a:rPr lang="pt-PT" dirty="0"/>
              <a:t>Análise dos recursos da FPGA utilizados em cada arquitetura</a:t>
            </a:r>
            <a:endParaRPr lang="en-US" dirty="0"/>
          </a:p>
          <a:p>
            <a:r>
              <a:rPr lang="pt-PT" dirty="0"/>
              <a:t>Conclusões e Trabalho Futuro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9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768873" y="3370441"/>
            <a:ext cx="4528018" cy="584775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PT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transmissão de dados em série foi bem sucedida, validando toda a arquitetura desenvolvida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61240"/>
            <a:ext cx="5145024" cy="4187952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1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en-US" dirty="0"/>
            </a:br>
            <a:r>
              <a:rPr lang="pt-PT" sz="3100" dirty="0"/>
              <a:t>Transmissão de imagem em série entre dispositivos HDMI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35828" y="1870306"/>
            <a:ext cx="4937760" cy="4217673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  <a:endParaRPr lang="pt-PT" sz="2000" dirty="0"/>
          </a:p>
          <a:p>
            <a:pPr lvl="1"/>
            <a:r>
              <a:rPr lang="pt-PT" sz="2000" dirty="0"/>
              <a:t>Tramas de 40 bits enviadas à cadência de 148,5 MHz para o módulo GTX</a:t>
            </a:r>
          </a:p>
          <a:p>
            <a:pPr lvl="1"/>
            <a:r>
              <a:rPr lang="pt-PT" sz="2000" dirty="0"/>
              <a:t>Taxa de débito = 5,94 </a:t>
            </a:r>
            <a:r>
              <a:rPr lang="pt-PT" sz="2000" dirty="0" err="1"/>
              <a:t>Gbit</a:t>
            </a:r>
            <a:r>
              <a:rPr lang="pt-PT" sz="2000" dirty="0"/>
              <a:t>/s</a:t>
            </a:r>
          </a:p>
          <a:p>
            <a:pPr lvl="1"/>
            <a:r>
              <a:rPr lang="pt-PT" sz="2000" dirty="0"/>
              <a:t>Tramas de 40 bits recebidas à cadência de 148,5 MHz para do módulo GTX</a:t>
            </a:r>
          </a:p>
          <a:p>
            <a:pPr lvl="1"/>
            <a:r>
              <a:rPr lang="pt-PT" sz="2000" dirty="0"/>
              <a:t>Tramas devidamente alinhadas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588" y="1870306"/>
            <a:ext cx="5703814" cy="355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2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6219" t="7761" r="26503"/>
          <a:stretch/>
        </p:blipFill>
        <p:spPr>
          <a:xfrm>
            <a:off x="5529580" y="1870306"/>
            <a:ext cx="5626100" cy="4338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Title 1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en-US" dirty="0"/>
            </a:br>
            <a:r>
              <a:rPr lang="pt-PT" sz="3100" dirty="0"/>
              <a:t>Transmissão de imagem em série entre </a:t>
            </a:r>
            <a:r>
              <a:rPr lang="pt-PT" sz="3100"/>
              <a:t>dispositivos HDMI</a:t>
            </a:r>
            <a:endParaRPr lang="pt-PT" sz="3100" dirty="0"/>
          </a:p>
        </p:txBody>
      </p:sp>
    </p:spTree>
    <p:extLst>
      <p:ext uri="{BB962C8B-B14F-4D97-AF65-F5344CB8AC3E}">
        <p14:creationId xmlns:p14="http://schemas.microsoft.com/office/powerpoint/2010/main" val="16258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93713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1/2</a:t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931479"/>
              </p:ext>
            </p:extLst>
          </p:nvPr>
        </p:nvGraphicFramePr>
        <p:xfrm>
          <a:off x="1097280" y="2095183"/>
          <a:ext cx="10058398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820337">
                  <a:extLst>
                    <a:ext uri="{9D8B030D-6E8A-4147-A177-3AD203B41FA5}">
                      <a16:colId xmlns:a16="http://schemas.microsoft.com/office/drawing/2014/main" val="3914375198"/>
                    </a:ext>
                  </a:extLst>
                </a:gridCol>
                <a:gridCol w="11612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0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4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91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12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7200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7350">
                  <a:extLst>
                    <a:ext uri="{9D8B030D-6E8A-4147-A177-3AD203B41FA5}">
                      <a16:colId xmlns:a16="http://schemas.microsoft.com/office/drawing/2014/main" val="2559900723"/>
                    </a:ext>
                  </a:extLst>
                </a:gridCol>
                <a:gridCol w="761140">
                  <a:extLst>
                    <a:ext uri="{9D8B030D-6E8A-4147-A177-3AD203B41FA5}">
                      <a16:colId xmlns:a16="http://schemas.microsoft.com/office/drawing/2014/main" val="1751239317"/>
                    </a:ext>
                  </a:extLst>
                </a:gridCol>
                <a:gridCol w="1079235">
                  <a:extLst>
                    <a:ext uri="{9D8B030D-6E8A-4147-A177-3AD203B41FA5}">
                      <a16:colId xmlns:a16="http://schemas.microsoft.com/office/drawing/2014/main" val="3010944425"/>
                    </a:ext>
                  </a:extLst>
                </a:gridCol>
                <a:gridCol w="900508">
                  <a:extLst>
                    <a:ext uri="{9D8B030D-6E8A-4147-A177-3AD203B41FA5}">
                      <a16:colId xmlns:a16="http://schemas.microsoft.com/office/drawing/2014/main" val="2776146504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D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E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64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566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710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0,12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0,02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67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0,02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27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486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38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5,43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103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14,71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44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6,29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78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11,14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2,86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2,86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1097280" y="5001644"/>
            <a:ext cx="23469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/>
              <a:t>: </a:t>
            </a:r>
            <a:r>
              <a:rPr lang="pt-PT" i="1"/>
              <a:t>Flip-Flops</a:t>
            </a:r>
          </a:p>
          <a:p>
            <a:r>
              <a:rPr lang="pt-PT" b="1" dirty="0"/>
              <a:t>LUT</a:t>
            </a:r>
            <a:r>
              <a:rPr lang="pt-PT" dirty="0"/>
              <a:t> 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2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Conclusões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TRABALHO FUTURO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41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Conclusion and 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7920" y="1892351"/>
            <a:ext cx="4937760" cy="736282"/>
          </a:xfrm>
        </p:spPr>
        <p:txBody>
          <a:bodyPr/>
          <a:lstStyle/>
          <a:p>
            <a:r>
              <a:rPr lang="pt-PT" dirty="0"/>
              <a:t>Ligação direta do </a:t>
            </a:r>
            <a:r>
              <a:rPr lang="pt-PT" dirty="0" err="1"/>
              <a:t>hdmi</a:t>
            </a:r>
            <a:endParaRPr lang="pt-P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80" y="1973374"/>
            <a:ext cx="4937760" cy="736282"/>
          </a:xfrm>
        </p:spPr>
        <p:txBody>
          <a:bodyPr/>
          <a:lstStyle/>
          <a:p>
            <a:r>
              <a:rPr lang="pt-PT" dirty="0"/>
              <a:t>Comunicação em série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80" y="2722411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Serial Communication was achieved</a:t>
            </a:r>
          </a:p>
          <a:p>
            <a:pPr lvl="2"/>
            <a:r>
              <a:rPr lang="en-US" dirty="0"/>
              <a:t>Available to achieve 5,94 Gb/s</a:t>
            </a:r>
          </a:p>
          <a:p>
            <a:pPr lvl="2"/>
            <a:r>
              <a:rPr lang="en-US" dirty="0"/>
              <a:t>Other data rates are achievable for other configurations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Transmit Sound with image too</a:t>
            </a:r>
          </a:p>
          <a:p>
            <a:pPr lvl="2"/>
            <a:r>
              <a:rPr lang="en-US" dirty="0"/>
              <a:t>Work on the packing protocol and get better results</a:t>
            </a:r>
          </a:p>
          <a:p>
            <a:pPr lvl="2"/>
            <a:r>
              <a:rPr lang="en-US" dirty="0" err="1"/>
              <a:t>Largura</a:t>
            </a:r>
            <a:r>
              <a:rPr lang="en-US" dirty="0"/>
              <a:t> de </a:t>
            </a:r>
            <a:r>
              <a:rPr lang="en-US" dirty="0" err="1"/>
              <a:t>banda</a:t>
            </a:r>
            <a:r>
              <a:rPr lang="en-US" dirty="0"/>
              <a:t> </a:t>
            </a:r>
            <a:r>
              <a:rPr lang="en-US" dirty="0" err="1"/>
              <a:t>diminui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628633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Almost configurations available for HDMI boards were explored:</a:t>
            </a:r>
          </a:p>
          <a:p>
            <a:pPr lvl="2"/>
            <a:r>
              <a:rPr lang="en-US" dirty="0"/>
              <a:t>Just image in RGB format</a:t>
            </a:r>
          </a:p>
          <a:p>
            <a:pPr lvl="2"/>
            <a:r>
              <a:rPr lang="en-US" dirty="0"/>
              <a:t>Image in RGB and </a:t>
            </a:r>
            <a:r>
              <a:rPr lang="en-US" dirty="0" err="1"/>
              <a:t>YCbCr</a:t>
            </a:r>
            <a:r>
              <a:rPr lang="en-US" dirty="0"/>
              <a:t> format and Sound</a:t>
            </a:r>
          </a:p>
          <a:p>
            <a:pPr lvl="2"/>
            <a:r>
              <a:rPr lang="en-US" dirty="0"/>
              <a:t>All the work of major importance was accomplished in this field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Explore two channels of HDMI data and work on some configurations with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98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Alguma</a:t>
            </a:r>
            <a:r>
              <a:rPr lang="en-US" dirty="0"/>
              <a:t> </a:t>
            </a:r>
            <a:r>
              <a:rPr lang="en-US" dirty="0" err="1"/>
              <a:t>questão</a:t>
            </a:r>
            <a:r>
              <a:rPr lang="en-US" dirty="0"/>
              <a:t> ?</a:t>
            </a:r>
          </a:p>
        </p:txBody>
      </p:sp>
      <p:sp>
        <p:nvSpPr>
          <p:cNvPr id="9" name="Picture Placeholder 8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4915076"/>
          </a:xfrm>
        </p:spPr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26AB1092-2999-4446-9E16-54ECC85D6796}"/>
              </a:ext>
            </a:extLst>
          </p:cNvPr>
          <p:cNvSpPr txBox="1">
            <a:spLocks/>
          </p:cNvSpPr>
          <p:nvPr/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>
                <a:solidFill>
                  <a:schemeClr val="tx1"/>
                </a:solidFill>
              </a:rPr>
              <a:t>Obrigada</a:t>
            </a:r>
            <a:r>
              <a:rPr lang="en-US" dirty="0">
                <a:solidFill>
                  <a:schemeClr val="tx1"/>
                </a:solidFill>
              </a:rPr>
              <a:t> pela a </a:t>
            </a:r>
            <a:r>
              <a:rPr lang="en-US" dirty="0" err="1">
                <a:solidFill>
                  <a:schemeClr val="tx1"/>
                </a:solidFill>
              </a:rPr>
              <a:t>atenção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0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</a:t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281068"/>
              </p:ext>
            </p:extLst>
          </p:nvPr>
        </p:nvGraphicFramePr>
        <p:xfrm>
          <a:off x="2045899" y="2095183"/>
          <a:ext cx="8161162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1010045">
                  <a:extLst>
                    <a:ext uri="{9D8B030D-6E8A-4147-A177-3AD203B41FA5}">
                      <a16:colId xmlns:a16="http://schemas.microsoft.com/office/drawing/2014/main" val="3914375198"/>
                    </a:ext>
                  </a:extLst>
                </a:gridCol>
                <a:gridCol w="1110150">
                  <a:extLst>
                    <a:ext uri="{9D8B030D-6E8A-4147-A177-3AD203B41FA5}">
                      <a16:colId xmlns:a16="http://schemas.microsoft.com/office/drawing/2014/main" val="2559900723"/>
                    </a:ext>
                  </a:extLst>
                </a:gridCol>
                <a:gridCol w="1165817">
                  <a:extLst>
                    <a:ext uri="{9D8B030D-6E8A-4147-A177-3AD203B41FA5}">
                      <a16:colId xmlns:a16="http://schemas.microsoft.com/office/drawing/2014/main" val="1751239317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val="3010944425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val="2776146504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val="708240147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val="1841805646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31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64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59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0,01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59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27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38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5,43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70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103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14,71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45899" y="4955345"/>
            <a:ext cx="23469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 dirty="0"/>
              <a:t>: </a:t>
            </a:r>
            <a:r>
              <a:rPr lang="pt-PT" i="1" dirty="0"/>
              <a:t>Flip-Flops </a:t>
            </a:r>
            <a:endParaRPr lang="pt-PT" dirty="0"/>
          </a:p>
          <a:p>
            <a:r>
              <a:rPr lang="pt-PT" b="1" dirty="0"/>
              <a:t>LUT</a:t>
            </a:r>
            <a:r>
              <a:rPr lang="pt-PT" dirty="0"/>
              <a:t> 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34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335" y="1747778"/>
            <a:ext cx="7708737" cy="449676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3714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</a:t>
            </a:r>
            <a:r>
              <a:rPr lang="pt-PT" b="1"/>
              <a:t>da Arquitetura D</a:t>
            </a:r>
            <a:endParaRPr lang="pt-PT" i="1" dirty="0"/>
          </a:p>
        </p:txBody>
      </p:sp>
    </p:spTree>
    <p:extLst>
      <p:ext uri="{BB962C8B-B14F-4D97-AF65-F5344CB8AC3E}">
        <p14:creationId xmlns:p14="http://schemas.microsoft.com/office/powerpoint/2010/main" val="99678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923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da Arquitetura D simplificado</a:t>
            </a:r>
            <a:endParaRPr lang="pt-PT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641" y="1895955"/>
            <a:ext cx="7679678" cy="440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70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Análise</a:t>
            </a:r>
            <a:r>
              <a:rPr lang="en-US" dirty="0"/>
              <a:t> </a:t>
            </a:r>
            <a:r>
              <a:rPr lang="pt-PT" dirty="0"/>
              <a:t>introdutória</a:t>
            </a:r>
            <a:r>
              <a:rPr lang="en-US" dirty="0"/>
              <a:t> e </a:t>
            </a:r>
            <a:r>
              <a:rPr lang="en-US" dirty="0" err="1"/>
              <a:t>Equipamento</a:t>
            </a:r>
            <a:r>
              <a:rPr lang="en-US" dirty="0"/>
              <a:t> </a:t>
            </a:r>
            <a:r>
              <a:rPr lang="en-US" dirty="0" err="1"/>
              <a:t>usado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6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3684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da Arquitetura E</a:t>
            </a:r>
            <a:endParaRPr lang="pt-PT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89" y="1737360"/>
            <a:ext cx="7111982" cy="443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6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88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da Arquitetura E simplificado</a:t>
            </a:r>
            <a:endParaRPr lang="pt-PT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627" y="1737360"/>
            <a:ext cx="7167705" cy="446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7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542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Gráfico retirado da análise dos dados internos da FPGA</a:t>
            </a:r>
            <a:endParaRPr lang="pt-PT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95" y="2303989"/>
            <a:ext cx="10958786" cy="262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4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170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Diferentes domínios de relógio no projeto</a:t>
            </a:r>
            <a:endParaRPr lang="pt-PT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91" y="2013995"/>
            <a:ext cx="9578669" cy="373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6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017072"/>
            <a:ext cx="4855010" cy="414079"/>
          </a:xfrm>
        </p:spPr>
        <p:txBody>
          <a:bodyPr>
            <a:noAutofit/>
          </a:bodyPr>
          <a:lstStyle/>
          <a:p>
            <a:r>
              <a:rPr lang="pt-PT" b="1" dirty="0"/>
              <a:t>Necessidade de ligações de alta velocidade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Content Placeholder 3">
            <a:extLst/>
          </p:cNvPr>
          <p:cNvSpPr txBox="1">
            <a:spLocks/>
          </p:cNvSpPr>
          <p:nvPr/>
        </p:nvSpPr>
        <p:spPr>
          <a:xfrm>
            <a:off x="812467" y="2710863"/>
            <a:ext cx="5858157" cy="3325533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/>
            <a:r>
              <a:rPr lang="pt-PT" sz="2000" dirty="0"/>
              <a:t>Sociedade atual cada vez mais dependente de comunicações de alta velocidade.</a:t>
            </a:r>
          </a:p>
          <a:p>
            <a:pPr lvl="1" algn="just"/>
            <a:r>
              <a:rPr lang="pt-PT" sz="2000" dirty="0"/>
              <a:t>O projeto </a:t>
            </a:r>
            <a:r>
              <a:rPr lang="pt-PT" sz="2000" i="1" dirty="0"/>
              <a:t>iBrow</a:t>
            </a:r>
            <a:r>
              <a:rPr lang="pt-PT" sz="2000" dirty="0"/>
              <a:t> vem propor a utilização de transcetores de baixo custo que atingem elevadas velocidades de transmissão em série.</a:t>
            </a:r>
          </a:p>
          <a:p>
            <a:pPr lvl="1" algn="just"/>
            <a:r>
              <a:rPr lang="pt-PT" sz="2000" dirty="0"/>
              <a:t>Este projeto tem como principal motivação testar os transcetores desenvolvidos através da implementação de uma arquitetura que envie dados HDMI de alta velocidade.</a:t>
            </a:r>
            <a:endParaRPr lang="pt-PT" sz="16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129" y="2431151"/>
            <a:ext cx="4487979" cy="298029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25478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/>
              <a:t>Equipamento Usado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313A8-EA78-4281-A20E-BFA14F791CEC}"/>
              </a:ext>
            </a:extLst>
          </p:cNvPr>
          <p:cNvSpPr txBox="1"/>
          <p:nvPr/>
        </p:nvSpPr>
        <p:spPr>
          <a:xfrm>
            <a:off x="2759253" y="5914292"/>
            <a:ext cx="2231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/>
              <a:t>Conectores FMC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331326-AED4-44F0-AD0C-8ACB89D0D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210697"/>
            <a:ext cx="5498412" cy="368254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1E12B70-17E9-4CD6-A7D2-FDB20F44DE5D}"/>
              </a:ext>
            </a:extLst>
          </p:cNvPr>
          <p:cNvSpPr/>
          <p:nvPr/>
        </p:nvSpPr>
        <p:spPr>
          <a:xfrm>
            <a:off x="2464127" y="5483468"/>
            <a:ext cx="2764715" cy="50561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45B631-1ED7-49F8-A48D-800AB96182EC}"/>
              </a:ext>
            </a:extLst>
          </p:cNvPr>
          <p:cNvSpPr txBox="1"/>
          <p:nvPr/>
        </p:nvSpPr>
        <p:spPr>
          <a:xfrm>
            <a:off x="2621677" y="2940034"/>
            <a:ext cx="2506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>
                <a:solidFill>
                  <a:schemeClr val="bg1"/>
                </a:solidFill>
              </a:rPr>
              <a:t>Transcetores </a:t>
            </a:r>
            <a:r>
              <a:rPr lang="pt-PT" sz="2400" dirty="0">
                <a:solidFill>
                  <a:schemeClr val="bg1"/>
                </a:solidFill>
              </a:rPr>
              <a:t>GTX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6F7E35-0031-457F-9D45-A53C85D2B6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14" y="1828799"/>
            <a:ext cx="4368959" cy="22224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9D7787A-9032-4119-A288-12754EF2E7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04" y="4051271"/>
            <a:ext cx="4339870" cy="222193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66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20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/>
              <a:t>Diagrama Geral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977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1</a:t>
            </a:r>
          </a:p>
        </p:txBody>
      </p:sp>
      <p:sp>
        <p:nvSpPr>
          <p:cNvPr id="9" name="Oval 8"/>
          <p:cNvSpPr/>
          <p:nvPr/>
        </p:nvSpPr>
        <p:spPr>
          <a:xfrm>
            <a:off x="4546084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extBox 9"/>
          <p:cNvSpPr txBox="1"/>
          <p:nvPr/>
        </p:nvSpPr>
        <p:spPr>
          <a:xfrm>
            <a:off x="5276096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5249203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6675405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6648512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7331764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4</a:t>
            </a:r>
          </a:p>
        </p:txBody>
      </p:sp>
      <p:sp>
        <p:nvSpPr>
          <p:cNvPr id="15" name="Oval 14"/>
          <p:cNvSpPr/>
          <p:nvPr/>
        </p:nvSpPr>
        <p:spPr>
          <a:xfrm>
            <a:off x="7304871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538" y="1974943"/>
            <a:ext cx="10013883" cy="42024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0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grpSp>
        <p:nvGrpSpPr>
          <p:cNvPr id="6" name="Group 5" descr="Converging radial diagram showing relationship of 3 steps pointing towards a central goal"/>
          <p:cNvGrpSpPr/>
          <p:nvPr/>
        </p:nvGrpSpPr>
        <p:grpSpPr>
          <a:xfrm>
            <a:off x="3227115" y="2435884"/>
            <a:ext cx="5794130" cy="3062686"/>
            <a:chOff x="3227115" y="2435884"/>
            <a:chExt cx="5794130" cy="3062686"/>
          </a:xfrm>
        </p:grpSpPr>
        <p:sp>
          <p:nvSpPr>
            <p:cNvPr id="7" name="Freeform: Shape 6" title="Goal title"/>
            <p:cNvSpPr/>
            <p:nvPr/>
          </p:nvSpPr>
          <p:spPr>
            <a:xfrm>
              <a:off x="5211367" y="3668347"/>
              <a:ext cx="1830223" cy="1830223"/>
            </a:xfrm>
            <a:custGeom>
              <a:avLst/>
              <a:gdLst>
                <a:gd name="connsiteX0" fmla="*/ 0 w 1830223"/>
                <a:gd name="connsiteY0" fmla="*/ 915112 h 1830223"/>
                <a:gd name="connsiteX1" fmla="*/ 915112 w 1830223"/>
                <a:gd name="connsiteY1" fmla="*/ 0 h 1830223"/>
                <a:gd name="connsiteX2" fmla="*/ 1830224 w 1830223"/>
                <a:gd name="connsiteY2" fmla="*/ 915112 h 1830223"/>
                <a:gd name="connsiteX3" fmla="*/ 915112 w 1830223"/>
                <a:gd name="connsiteY3" fmla="*/ 1830224 h 1830223"/>
                <a:gd name="connsiteX4" fmla="*/ 0 w 1830223"/>
                <a:gd name="connsiteY4" fmla="*/ 915112 h 1830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0223" h="1830223">
                  <a:moveTo>
                    <a:pt x="0" y="915112"/>
                  </a:moveTo>
                  <a:cubicBezTo>
                    <a:pt x="0" y="409710"/>
                    <a:pt x="409710" y="0"/>
                    <a:pt x="915112" y="0"/>
                  </a:cubicBezTo>
                  <a:cubicBezTo>
                    <a:pt x="1420514" y="0"/>
                    <a:pt x="1830224" y="409710"/>
                    <a:pt x="1830224" y="915112"/>
                  </a:cubicBezTo>
                  <a:cubicBezTo>
                    <a:pt x="1830224" y="1420514"/>
                    <a:pt x="1420514" y="1830224"/>
                    <a:pt x="915112" y="1830224"/>
                  </a:cubicBezTo>
                  <a:cubicBezTo>
                    <a:pt x="409710" y="1830224"/>
                    <a:pt x="0" y="1420514"/>
                    <a:pt x="0" y="915112"/>
                  </a:cubicBez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85175" tIns="285175" rIns="285175" bIns="285175" numCol="1" spcCol="1270" anchor="ctr" anchorCtr="0">
              <a:noAutofit/>
            </a:bodyPr>
            <a:lstStyle/>
            <a:p>
              <a:pPr marL="0" lvl="0" indent="0" algn="ctr" defTabSz="12001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pt-PT" sz="2700" b="1" kern="1200" noProof="0" dirty="0"/>
                <a:t>Objetivo</a:t>
              </a:r>
              <a:r>
                <a:rPr lang="en-US" sz="2700" b="1" kern="1200" dirty="0"/>
                <a:t> Final</a:t>
              </a:r>
            </a:p>
          </p:txBody>
        </p:sp>
        <p:sp>
          <p:nvSpPr>
            <p:cNvPr id="8" name="Arrow: Left 7" title="Step 1 arrow pointing towards goal"/>
            <p:cNvSpPr/>
            <p:nvPr/>
          </p:nvSpPr>
          <p:spPr>
            <a:xfrm rot="12910467">
              <a:off x="3961155" y="3318893"/>
              <a:ext cx="1482116" cy="521613"/>
            </a:xfrm>
            <a:prstGeom prst="lef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2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Freeform: Shape 8" title="Step 1 title"/>
            <p:cNvSpPr/>
            <p:nvPr/>
          </p:nvSpPr>
          <p:spPr>
            <a:xfrm>
              <a:off x="3227115" y="2457316"/>
              <a:ext cx="1738712" cy="1390970"/>
            </a:xfrm>
            <a:custGeom>
              <a:avLst/>
              <a:gdLst>
                <a:gd name="connsiteX0" fmla="*/ 0 w 1738712"/>
                <a:gd name="connsiteY0" fmla="*/ 139097 h 1390970"/>
                <a:gd name="connsiteX1" fmla="*/ 139097 w 1738712"/>
                <a:gd name="connsiteY1" fmla="*/ 0 h 1390970"/>
                <a:gd name="connsiteX2" fmla="*/ 1599615 w 1738712"/>
                <a:gd name="connsiteY2" fmla="*/ 0 h 1390970"/>
                <a:gd name="connsiteX3" fmla="*/ 1738712 w 1738712"/>
                <a:gd name="connsiteY3" fmla="*/ 139097 h 1390970"/>
                <a:gd name="connsiteX4" fmla="*/ 1738712 w 1738712"/>
                <a:gd name="connsiteY4" fmla="*/ 1251873 h 1390970"/>
                <a:gd name="connsiteX5" fmla="*/ 1599615 w 1738712"/>
                <a:gd name="connsiteY5" fmla="*/ 1390970 h 1390970"/>
                <a:gd name="connsiteX6" fmla="*/ 139097 w 1738712"/>
                <a:gd name="connsiteY6" fmla="*/ 1390970 h 1390970"/>
                <a:gd name="connsiteX7" fmla="*/ 0 w 1738712"/>
                <a:gd name="connsiteY7" fmla="*/ 1251873 h 1390970"/>
                <a:gd name="connsiteX8" fmla="*/ 0 w 1738712"/>
                <a:gd name="connsiteY8" fmla="*/ 139097 h 139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712" h="1390970">
                  <a:moveTo>
                    <a:pt x="0" y="139097"/>
                  </a:moveTo>
                  <a:cubicBezTo>
                    <a:pt x="0" y="62276"/>
                    <a:pt x="62276" y="0"/>
                    <a:pt x="139097" y="0"/>
                  </a:cubicBezTo>
                  <a:lnTo>
                    <a:pt x="1599615" y="0"/>
                  </a:lnTo>
                  <a:cubicBezTo>
                    <a:pt x="1676436" y="0"/>
                    <a:pt x="1738712" y="62276"/>
                    <a:pt x="1738712" y="139097"/>
                  </a:cubicBezTo>
                  <a:lnTo>
                    <a:pt x="1738712" y="1251873"/>
                  </a:lnTo>
                  <a:cubicBezTo>
                    <a:pt x="1738712" y="1328694"/>
                    <a:pt x="1676436" y="1390970"/>
                    <a:pt x="1599615" y="1390970"/>
                  </a:cubicBezTo>
                  <a:lnTo>
                    <a:pt x="139097" y="1390970"/>
                  </a:lnTo>
                  <a:cubicBezTo>
                    <a:pt x="62276" y="1390970"/>
                    <a:pt x="0" y="1328694"/>
                    <a:pt x="0" y="1251873"/>
                  </a:cubicBezTo>
                  <a:lnTo>
                    <a:pt x="0" y="13909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8845" tIns="118845" rIns="118845" bIns="118845" numCol="1" spcCol="1270" anchor="ctr" anchorCtr="0">
              <a:noAutofit/>
            </a:bodyPr>
            <a:lstStyle/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100" b="1" kern="1200" dirty="0"/>
                <a:t>1ª </a:t>
              </a:r>
              <a:r>
                <a:rPr lang="pt-PT" sz="4100" b="1" kern="1200" noProof="0" dirty="0"/>
                <a:t>etapa</a:t>
              </a:r>
            </a:p>
          </p:txBody>
        </p:sp>
        <p:sp>
          <p:nvSpPr>
            <p:cNvPr id="10" name="Arrow: Left 9" title="Step 2 arrow pointing towards goal"/>
            <p:cNvSpPr/>
            <p:nvPr/>
          </p:nvSpPr>
          <p:spPr>
            <a:xfrm rot="19461714">
              <a:off x="6801138" y="3304737"/>
              <a:ext cx="1490308" cy="521613"/>
            </a:xfrm>
            <a:prstGeom prst="leftArrow">
              <a:avLst>
                <a:gd name="adj1" fmla="val 60000"/>
                <a:gd name="adj2" fmla="val 50000"/>
              </a:avLst>
            </a:prstGeom>
          </p:spPr>
          <p:style>
            <a:lnRef idx="0">
              <a:schemeClr val="accent2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reeform: Shape 10" title="Step 2 title"/>
            <p:cNvSpPr/>
            <p:nvPr/>
          </p:nvSpPr>
          <p:spPr>
            <a:xfrm>
              <a:off x="7282533" y="2435884"/>
              <a:ext cx="1738712" cy="1390970"/>
            </a:xfrm>
            <a:custGeom>
              <a:avLst/>
              <a:gdLst>
                <a:gd name="connsiteX0" fmla="*/ 0 w 1738712"/>
                <a:gd name="connsiteY0" fmla="*/ 139097 h 1390970"/>
                <a:gd name="connsiteX1" fmla="*/ 139097 w 1738712"/>
                <a:gd name="connsiteY1" fmla="*/ 0 h 1390970"/>
                <a:gd name="connsiteX2" fmla="*/ 1599615 w 1738712"/>
                <a:gd name="connsiteY2" fmla="*/ 0 h 1390970"/>
                <a:gd name="connsiteX3" fmla="*/ 1738712 w 1738712"/>
                <a:gd name="connsiteY3" fmla="*/ 139097 h 1390970"/>
                <a:gd name="connsiteX4" fmla="*/ 1738712 w 1738712"/>
                <a:gd name="connsiteY4" fmla="*/ 1251873 h 1390970"/>
                <a:gd name="connsiteX5" fmla="*/ 1599615 w 1738712"/>
                <a:gd name="connsiteY5" fmla="*/ 1390970 h 1390970"/>
                <a:gd name="connsiteX6" fmla="*/ 139097 w 1738712"/>
                <a:gd name="connsiteY6" fmla="*/ 1390970 h 1390970"/>
                <a:gd name="connsiteX7" fmla="*/ 0 w 1738712"/>
                <a:gd name="connsiteY7" fmla="*/ 1251873 h 1390970"/>
                <a:gd name="connsiteX8" fmla="*/ 0 w 1738712"/>
                <a:gd name="connsiteY8" fmla="*/ 139097 h 1390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8712" h="1390970">
                  <a:moveTo>
                    <a:pt x="0" y="139097"/>
                  </a:moveTo>
                  <a:cubicBezTo>
                    <a:pt x="0" y="62276"/>
                    <a:pt x="62276" y="0"/>
                    <a:pt x="139097" y="0"/>
                  </a:cubicBezTo>
                  <a:lnTo>
                    <a:pt x="1599615" y="0"/>
                  </a:lnTo>
                  <a:cubicBezTo>
                    <a:pt x="1676436" y="0"/>
                    <a:pt x="1738712" y="62276"/>
                    <a:pt x="1738712" y="139097"/>
                  </a:cubicBezTo>
                  <a:lnTo>
                    <a:pt x="1738712" y="1251873"/>
                  </a:lnTo>
                  <a:cubicBezTo>
                    <a:pt x="1738712" y="1328694"/>
                    <a:pt x="1676436" y="1390970"/>
                    <a:pt x="1599615" y="1390970"/>
                  </a:cubicBezTo>
                  <a:lnTo>
                    <a:pt x="139097" y="1390970"/>
                  </a:lnTo>
                  <a:cubicBezTo>
                    <a:pt x="62276" y="1390970"/>
                    <a:pt x="0" y="1328694"/>
                    <a:pt x="0" y="1251873"/>
                  </a:cubicBezTo>
                  <a:lnTo>
                    <a:pt x="0" y="139097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18845" tIns="118845" rIns="118845" bIns="118845" numCol="1" spcCol="1270" anchor="ctr" anchorCtr="0">
              <a:noAutofit/>
            </a:bodyPr>
            <a:lstStyle/>
            <a:p>
              <a:pPr marL="0" lvl="0" indent="0" algn="ctr" defTabSz="1822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4100" b="1" kern="1200" dirty="0"/>
                <a:t>2ª </a:t>
              </a:r>
              <a:r>
                <a:rPr lang="pt-PT" sz="4100" b="1" kern="1200" noProof="0" dirty="0"/>
                <a:t>etapa</a:t>
              </a: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1738" y="175831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1ª Etapa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210697"/>
            <a:ext cx="10052858" cy="3330766"/>
          </a:xfrm>
          <a:prstGeom prst="rect">
            <a:avLst/>
          </a:prstGeo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CD8F4F9-BDCC-41AB-81E3-FE0417DFF10F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91737" y="5771163"/>
            <a:ext cx="10242009" cy="445374"/>
          </a:xfrm>
          <a:prstGeom prst="rect">
            <a:avLst/>
          </a:prstGeom>
        </p:spPr>
        <p:txBody>
          <a:bodyPr>
            <a:noAutofit/>
          </a:bodyPr>
          <a:lstStyle/>
          <a:p>
            <a:pPr lvl="1"/>
            <a:r>
              <a:rPr lang="pt-PT" sz="2000" dirty="0"/>
              <a:t>Desenvolver diferentes arquiteturas de forma a obter comunicação direta entre placas HMDI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09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A16170-AED4-43FB-90C7-1F1653EBFACC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a4f35948-e619-41b3-aa29-22878b09cfd2"/>
    <ds:schemaRef ds:uri="http://schemas.microsoft.com/office/infopath/2007/PartnerControls"/>
    <ds:schemaRef ds:uri="40262f94-9f35-4ac3-9a90-690165a166b7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1C05A15-2C36-4B2C-9ED7-7313D59409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61EA76-1630-4788-A629-8FDAFC9205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2614</TotalTime>
  <Words>1718</Words>
  <Application>Microsoft Office PowerPoint</Application>
  <PresentationFormat>Widescreen</PresentationFormat>
  <Paragraphs>395</Paragraphs>
  <Slides>33</Slides>
  <Notes>20</Notes>
  <HiddenSlides>7</HiddenSlides>
  <MMClips>1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2" baseType="lpstr">
      <vt:lpstr>Arial</vt:lpstr>
      <vt:lpstr>Calibri</vt:lpstr>
      <vt:lpstr>Calibri Light</vt:lpstr>
      <vt:lpstr>Georgia</vt:lpstr>
      <vt:lpstr>inherit</vt:lpstr>
      <vt:lpstr>Nyala</vt:lpstr>
      <vt:lpstr>Wingdings</vt:lpstr>
      <vt:lpstr>Retrospect</vt:lpstr>
      <vt:lpstr>Adobe Acrobat Document</vt:lpstr>
      <vt:lpstr>Implementação em FPGA de um conversor HDMI para transmissão em série de alta velocidade  Ana Marisa Oliveira Barbosa  Orientador: João Paulo de Castro Canas Ferreira Co-orientador: Henrique Manuel de Castro Faria Salgado Supervisor Externo: Luís Manuel de Sousa Pessoa</vt:lpstr>
      <vt:lpstr>Conteúdo</vt:lpstr>
      <vt:lpstr>Introdução</vt:lpstr>
      <vt:lpstr>Introdução</vt:lpstr>
      <vt:lpstr>Introdução</vt:lpstr>
      <vt:lpstr>Objetivos</vt:lpstr>
      <vt:lpstr>Objetivos</vt:lpstr>
      <vt:lpstr>Objetivos</vt:lpstr>
      <vt:lpstr>Objetivos</vt:lpstr>
      <vt:lpstr>Objetivos</vt:lpstr>
      <vt:lpstr>Desenvolvimento e Resultados</vt:lpstr>
      <vt:lpstr>Etapa 1 – Arquitetura A Transmissão de uma imagem gerada na FPGA</vt:lpstr>
      <vt:lpstr>Etapa 1 – Arquitetura A Transmissão de uma imagem gerada na FPGA</vt:lpstr>
      <vt:lpstr>Etapa 1 – Arquitetura B Transmissão de imagem entre dispositivos HDMI</vt:lpstr>
      <vt:lpstr>Etapa 1 – Arquitetura B Transmissão de imagem entre dispositivos HDMI</vt:lpstr>
      <vt:lpstr>Etapa 1 – Arquitetura C Transmissão de imagem e som entre dispositivos HDMI</vt:lpstr>
      <vt:lpstr>Etapa 2 – Arquitetura D Transmissão de uma barra de cores gerada na FPGA em série</vt:lpstr>
      <vt:lpstr>Etapa 2 – Arquitetura D Transmissão de uma barra de cores gerada na FPGA em série</vt:lpstr>
      <vt:lpstr>Etapa 2 – Arquitetura D Transmissão de uma barra de cores gerada na FPGA em série</vt:lpstr>
      <vt:lpstr>Etapa 2 – Arquitetura D Transmissão de uma barra de cores gerada na FPGA em série</vt:lpstr>
      <vt:lpstr>Etapa 2 – Arquitetura E Transmissão de imagem em série entre dispositivos HDMI</vt:lpstr>
      <vt:lpstr>Etapa 2 – Arquitetura E Transmissão de imagem em série entre dispositivos HDMI</vt:lpstr>
      <vt:lpstr>Etapa 1/2 Análise de Recursos Utilizados</vt:lpstr>
      <vt:lpstr>Conclusões</vt:lpstr>
      <vt:lpstr>Main Conclusion and Future Work</vt:lpstr>
      <vt:lpstr>Alguma questão ?</vt:lpstr>
      <vt:lpstr>Etapa 1 Análise de Recursos Utilizados</vt:lpstr>
      <vt:lpstr>Etapa 2 – Arquitetura D Transmissão de uma barra de cores gerada na FPGA em série</vt:lpstr>
      <vt:lpstr>Etapa 2 – Arquitetura D Transmissão de uma barra de cores gerada na FPGA em série</vt:lpstr>
      <vt:lpstr>Etapa 2 – Arquitetura E Transmissão de uma barra de cores gerada na FPGA em série</vt:lpstr>
      <vt:lpstr>Etapa 2 – Arquitetura E Transmissão de uma barra de cores gerada na FPGA em série</vt:lpstr>
      <vt:lpstr>Etapa 2 – Arquitetura E Transmissão de uma barra de cores gerada na FPGA em série</vt:lpstr>
      <vt:lpstr>Etapa 2 – Arquitetura E Transmissão de uma barra de cores gerada na FPGA em série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 implementation of an HDMI converter for serial speed transmission</dc:title>
  <dc:creator>Marisa Oliveira</dc:creator>
  <cp:lastModifiedBy>Marisa Oliveira</cp:lastModifiedBy>
  <cp:revision>116</cp:revision>
  <dcterms:created xsi:type="dcterms:W3CDTF">2017-06-16T22:20:09Z</dcterms:created>
  <dcterms:modified xsi:type="dcterms:W3CDTF">2017-06-29T21:37:20Z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